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8" r:id="rId2"/>
    <p:sldId id="296" r:id="rId3"/>
    <p:sldId id="297" r:id="rId4"/>
    <p:sldId id="300" r:id="rId5"/>
    <p:sldId id="298" r:id="rId6"/>
    <p:sldId id="299" r:id="rId7"/>
    <p:sldId id="301" r:id="rId8"/>
    <p:sldId id="302" r:id="rId9"/>
    <p:sldId id="294" r:id="rId10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D4D4D"/>
    <a:srgbClr val="FF99CC"/>
    <a:srgbClr val="FF7C80"/>
    <a:srgbClr val="CCA500"/>
    <a:srgbClr val="D6AD00"/>
    <a:srgbClr val="EAEAEA"/>
    <a:srgbClr val="DDDDDD"/>
    <a:srgbClr val="F4F3E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7941" autoAdjust="0"/>
    <p:restoredTop sz="96985" autoAdjust="0"/>
  </p:normalViewPr>
  <p:slideViewPr>
    <p:cSldViewPr snapToObjects="1">
      <p:cViewPr>
        <p:scale>
          <a:sx n="80" d="100"/>
          <a:sy n="80" d="100"/>
        </p:scale>
        <p:origin x="-136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77" d="100"/>
          <a:sy n="77" d="100"/>
        </p:scale>
        <p:origin x="-155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96F3E674-4E3A-4D47-92B8-772446150BA5}" type="datetimeFigureOut">
              <a:rPr lang="de-DE" altLang="de-DE"/>
              <a:pPr>
                <a:defRPr/>
              </a:pPr>
              <a:t>31.10.2016</a:t>
            </a:fld>
            <a:endParaRPr lang="de-DE" altLang="de-DE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7F4EB405-3E19-4B51-B29F-0533BC50F11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xmlns="" val="4051978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EE4194CA-C53C-4AAF-A02F-5B2E61176F51}" type="datetimeFigureOut">
              <a:rPr lang="de-DE" altLang="de-DE"/>
              <a:pPr>
                <a:defRPr/>
              </a:pPr>
              <a:t>31.10.2016</a:t>
            </a:fld>
            <a:endParaRPr lang="de-DE" altLang="de-DE"/>
          </a:p>
        </p:txBody>
      </p:sp>
      <p:sp>
        <p:nvSpPr>
          <p:cNvPr id="5124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741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Textmasterformate durch Klicken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1741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741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B3B82A42-7496-4850-9FF7-41C8686E735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xmlns="" val="15260197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546396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100497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52996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199130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xmlns="" val="198052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53149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975528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780273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82441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xmlns="" val="1390434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xmlns="" val="407177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028" name="Picture 2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3013" y="0"/>
            <a:ext cx="1550987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uppieren 4"/>
          <p:cNvGrpSpPr/>
          <p:nvPr userDrawn="1"/>
        </p:nvGrpSpPr>
        <p:grpSpPr>
          <a:xfrm>
            <a:off x="287345" y="5805264"/>
            <a:ext cx="8569310" cy="896018"/>
            <a:chOff x="287345" y="5805264"/>
            <a:chExt cx="8569310" cy="896018"/>
          </a:xfrm>
        </p:grpSpPr>
        <p:pic>
          <p:nvPicPr>
            <p:cNvPr id="2" name="Grafik 1"/>
            <p:cNvPicPr>
              <a:picLocks noChangeAspect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821037" y="5805264"/>
              <a:ext cx="5696306" cy="896017"/>
            </a:xfrm>
            <a:prstGeom prst="rect">
              <a:avLst/>
            </a:prstGeom>
          </p:spPr>
        </p:pic>
        <p:pic>
          <p:nvPicPr>
            <p:cNvPr id="3" name="Grafik 2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597023" y="5885397"/>
              <a:ext cx="1259632" cy="735753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7345" y="5805264"/>
              <a:ext cx="1263519" cy="896018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>
            <a:spLocks/>
          </p:cNvSpPr>
          <p:nvPr/>
        </p:nvSpPr>
        <p:spPr bwMode="auto">
          <a:xfrm>
            <a:off x="406163" y="1714488"/>
            <a:ext cx="8675688" cy="187051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45720" rIns="45720" anchor="ctr">
            <a:spAutoFit/>
          </a:bodyPr>
          <a:lstStyle>
            <a:defPPr>
              <a:defRPr lang="de-D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/>
            <a:r>
              <a:rPr lang="de-DE" altLang="de-DE" sz="2000" b="1" dirty="0">
                <a:solidFill>
                  <a:srgbClr val="4D4D4D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/>
            </a:r>
            <a:br>
              <a:rPr lang="de-DE" altLang="de-DE" sz="2000" b="1" dirty="0">
                <a:solidFill>
                  <a:srgbClr val="4D4D4D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</a:br>
            <a:r>
              <a:rPr lang="de-DE" altLang="de-DE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Geschlechtsaspekte </a:t>
            </a:r>
          </a:p>
          <a:p>
            <a:pPr eaLnBrk="1"/>
            <a:r>
              <a:rPr lang="de-DE" altLang="de-DE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bei Schizophrenie</a:t>
            </a:r>
          </a:p>
          <a:p>
            <a:pPr algn="ctr" eaLnBrk="1">
              <a:lnSpc>
                <a:spcPct val="150000"/>
              </a:lnSpc>
            </a:pPr>
            <a:endParaRPr lang="de-DE" altLang="de-DE" sz="2400" b="1" dirty="0">
              <a:solidFill>
                <a:srgbClr val="00206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353641" y="4846859"/>
            <a:ext cx="8790359" cy="4565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de-DE" altLang="de-DE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Folien: bereitgestellt durch die Austauschplattform </a:t>
            </a:r>
            <a:r>
              <a:rPr lang="de-DE" altLang="de-DE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„</a:t>
            </a:r>
            <a:r>
              <a:rPr lang="de-DE" altLang="de-DE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GenderMed</a:t>
            </a:r>
            <a:r>
              <a:rPr lang="de-DE" altLang="de-DE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-Wiki“</a:t>
            </a:r>
            <a:endParaRPr lang="de-DE" altLang="de-DE" b="1" dirty="0">
              <a:solidFill>
                <a:srgbClr val="002060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285852" y="1357298"/>
            <a:ext cx="59293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Gliederung _________________                                  </a:t>
            </a:r>
            <a:endParaRPr lang="de-DE" sz="2400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000" b="1" dirty="0" smtClean="0">
                <a:solidFill>
                  <a:schemeClr val="accent1"/>
                </a:solidFill>
              </a:rPr>
              <a:t>Epidemiologie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000" b="1" dirty="0" smtClean="0">
                <a:solidFill>
                  <a:schemeClr val="accent1"/>
                </a:solidFill>
              </a:rPr>
              <a:t>Psychosoziale Faktoren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000" b="1" dirty="0" smtClean="0">
                <a:solidFill>
                  <a:schemeClr val="accent1"/>
                </a:solidFill>
              </a:rPr>
              <a:t>Schutzfaktor Östrogen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000" b="1" dirty="0" smtClean="0">
                <a:solidFill>
                  <a:schemeClr val="accent1"/>
                </a:solidFill>
              </a:rPr>
              <a:t>Literatur</a:t>
            </a:r>
          </a:p>
          <a:p>
            <a:pPr marL="342900" indent="-342900">
              <a:buAutoNum type="arabicPeriod" startAt="3"/>
            </a:pPr>
            <a:endParaRPr lang="de-DE" dirty="0" smtClean="0">
              <a:solidFill>
                <a:schemeClr val="tx2"/>
              </a:solidFill>
            </a:endParaRPr>
          </a:p>
          <a:p>
            <a:pPr marL="342900" indent="-342900">
              <a:buAutoNum type="arabicPeriod" startAt="3"/>
            </a:pPr>
            <a:endParaRPr lang="de-DE" dirty="0" smtClean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85720" y="142852"/>
            <a:ext cx="67151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accent1"/>
                </a:solidFill>
              </a:rPr>
              <a:t>Krankheitsbild:</a:t>
            </a:r>
          </a:p>
          <a:p>
            <a:r>
              <a:rPr lang="de-DE" sz="2400" b="1" dirty="0" smtClean="0">
                <a:solidFill>
                  <a:schemeClr val="tx2"/>
                </a:solidFill>
              </a:rPr>
              <a:t>Schizophrenie</a:t>
            </a:r>
            <a:endParaRPr lang="de-DE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285728"/>
            <a:ext cx="5072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 smtClean="0">
                <a:solidFill>
                  <a:schemeClr val="accent1"/>
                </a:solidFill>
              </a:rPr>
              <a:t>Epidemiologie				</a:t>
            </a:r>
            <a:endParaRPr lang="de-DE" sz="2000" b="1" u="sng" dirty="0">
              <a:solidFill>
                <a:schemeClr val="accent1"/>
              </a:solidFill>
            </a:endParaRPr>
          </a:p>
        </p:txBody>
      </p:sp>
      <p:pic>
        <p:nvPicPr>
          <p:cNvPr id="3" name="Grafik 2" descr="Krankheitsausbruch_Schizophren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000108"/>
            <a:ext cx="8338180" cy="3826981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428596" y="4857760"/>
            <a:ext cx="88069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smtClean="0"/>
              <a:t>Grafik 1. Geschlechterspezifische Verteilung des Krankheitsausbruches (erste Anzeichen) über die Lebensspanne (prozentueller Anteil pro Altersgruppe an der Gesamtheit der Ersterkrankungen).</a:t>
            </a:r>
            <a:r>
              <a:rPr lang="de-DE" sz="1200" dirty="0" smtClean="0"/>
              <a:t/>
            </a:r>
            <a:br>
              <a:rPr lang="de-DE" sz="1200" dirty="0" smtClean="0"/>
            </a:br>
            <a:r>
              <a:rPr lang="de-DE" sz="1200" dirty="0" smtClean="0"/>
              <a:t>[Quelle: </a:t>
            </a:r>
            <a:r>
              <a:rPr lang="de-DE" sz="1200" dirty="0" err="1" smtClean="0"/>
              <a:t>GenderMed</a:t>
            </a:r>
            <a:r>
              <a:rPr lang="de-DE" sz="1200" dirty="0" smtClean="0"/>
              <a:t>-Wiki, nach: Häfner et al. (1991)]</a:t>
            </a:r>
            <a:endParaRPr lang="de-DE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285728"/>
            <a:ext cx="5072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 smtClean="0">
                <a:solidFill>
                  <a:schemeClr val="accent1"/>
                </a:solidFill>
              </a:rPr>
              <a:t>Epidemiologie				</a:t>
            </a:r>
            <a:endParaRPr lang="de-DE" sz="2000" b="1" u="sng" dirty="0">
              <a:solidFill>
                <a:schemeClr val="accent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42910" y="1214422"/>
            <a:ext cx="7929618" cy="3970318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dirty="0" smtClean="0"/>
              <a:t>E</a:t>
            </a:r>
            <a:r>
              <a:rPr lang="de-DE" dirty="0" smtClean="0"/>
              <a:t>ine </a:t>
            </a:r>
            <a:r>
              <a:rPr lang="de-DE" dirty="0" smtClean="0"/>
              <a:t>Erkrankung vor dem 15. Lebensjahr </a:t>
            </a:r>
            <a:r>
              <a:rPr lang="de-DE" dirty="0" smtClean="0"/>
              <a:t>ist bei beiden Geschlechtern extrem selten</a:t>
            </a:r>
            <a:r>
              <a:rPr lang="de-DE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Männer erkranken durchschnittlich drei bis vier Jahre früher als Frauen. </a:t>
            </a:r>
          </a:p>
          <a:p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Ab 15 Jahren steigt bei Männern die Erkrankungshäufigkeit steil an und erreicht ihr Maximum zwischen 15 und 25 Jahren. </a:t>
            </a:r>
          </a:p>
          <a:p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Bei Frauen steigt die Erkrankungshäufigkeit langsamer an und erreicht einen flacheren Gipfel zwischen 15 und 30 Jahren.</a:t>
            </a:r>
          </a:p>
          <a:p>
            <a:pPr>
              <a:buFont typeface="Wingdings"/>
              <a:buChar char="à"/>
            </a:pPr>
            <a:r>
              <a:rPr lang="de-DE" dirty="0" smtClean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ABER: </a:t>
            </a:r>
            <a:r>
              <a:rPr lang="de-DE" dirty="0" smtClean="0"/>
              <a:t>Bei Frauen ergibt sich zwischen 45 und 50 Jahren (Beginn der Menopause) ein weiterer Erkrankungsgipfel mit signifikantem Unterschied im Vergleich zu Männern derselben Altersgruppe.</a:t>
            </a:r>
            <a:endParaRPr lang="de-DE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242808"/>
            <a:ext cx="4339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u="sng" dirty="0" smtClean="0">
                <a:solidFill>
                  <a:schemeClr val="accent1"/>
                </a:solidFill>
              </a:rPr>
              <a:t>Psychosoziale Faktoren			</a:t>
            </a:r>
            <a:endParaRPr lang="de-DE" sz="2000" b="1" u="sng" dirty="0">
              <a:solidFill>
                <a:schemeClr val="accent1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946731" y="1311028"/>
          <a:ext cx="7340045" cy="3165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1465640"/>
                <a:gridCol w="1139024"/>
                <a:gridCol w="1416033"/>
                <a:gridCol w="1604836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Soziale Rolle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Männer </a:t>
                      </a:r>
                      <a:endParaRPr lang="de-DE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</a:t>
                      </a: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 = 108)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</a:t>
                      </a:r>
                      <a:endParaRPr lang="de-DE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Frauen </a:t>
                      </a:r>
                      <a:endParaRPr lang="de-DE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</a:t>
                      </a: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 = 108)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Gesamt </a:t>
                      </a:r>
                      <a:endParaRPr lang="de-DE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</a:t>
                      </a: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N=232)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Schulbildung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70 %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n. s.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69 %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70 %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Berufsausbildung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41 %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 .s.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38 %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39 %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Berufstätigkeit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37 %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</a:t>
                      </a: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≤ 0.05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52 %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45 %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Eigenes Einkommen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44 %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n. s.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55 %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Eigene Wohnung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39 %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</a:t>
                      </a: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≤ 0.05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54 %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47 %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Ehe/stabile Partnerschaft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28 %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</a:t>
                      </a: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≤ 0.01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52 %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41 %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928661" y="4565372"/>
            <a:ext cx="7500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Geschlechterunterschiede in der Erfüllung der sozialen Rolle beim Auftreten erster Krankheitszeichen. </a:t>
            </a:r>
            <a:r>
              <a:rPr lang="de-DE" sz="1200" dirty="0" smtClean="0"/>
              <a:t>[Quelle: Häfner et al. (1996)]</a:t>
            </a:r>
            <a:endParaRPr lang="de-DE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242808"/>
            <a:ext cx="4339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u="sng" dirty="0" smtClean="0">
                <a:solidFill>
                  <a:schemeClr val="accent1"/>
                </a:solidFill>
              </a:rPr>
              <a:t>Psychosoziale Faktoren			</a:t>
            </a:r>
            <a:endParaRPr lang="de-DE" sz="2000" b="1" u="sng" dirty="0">
              <a:solidFill>
                <a:schemeClr val="accent1"/>
              </a:solidFill>
            </a:endParaRPr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642910" y="1071546"/>
          <a:ext cx="7858180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2"/>
                <a:gridCol w="1785950"/>
                <a:gridCol w="1857388"/>
                <a:gridCol w="1357320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Frauen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dirty="0" smtClean="0"/>
                        <a:t>(N</a:t>
                      </a:r>
                      <a:r>
                        <a:rPr lang="de-DE" baseline="0" dirty="0" smtClean="0"/>
                        <a:t> = 22)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Männer (N = 34)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i="1" dirty="0" smtClean="0"/>
                        <a:t>p</a:t>
                      </a:r>
                      <a:endParaRPr lang="de-DE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Altersmittelwert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44 Jahre 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41 Jahre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n. s.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Symptome</a:t>
                      </a:r>
                      <a:r>
                        <a:rPr lang="de-DE" baseline="0" dirty="0" smtClean="0"/>
                        <a:t>/Behinderung vorhanden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59 % 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62 % 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n. s. 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Nie verheiratet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23 % 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71 % 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i="1" dirty="0" smtClean="0"/>
                        <a:t>p</a:t>
                      </a:r>
                      <a:r>
                        <a:rPr lang="de-DE" dirty="0" smtClean="0"/>
                        <a:t> ≤</a:t>
                      </a:r>
                      <a:r>
                        <a:rPr lang="de-DE" baseline="0" dirty="0" smtClean="0"/>
                        <a:t> 0.01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Verheiratet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42</a:t>
                      </a:r>
                      <a:r>
                        <a:rPr lang="de-DE" baseline="0" dirty="0" smtClean="0"/>
                        <a:t> % 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19</a:t>
                      </a:r>
                      <a:r>
                        <a:rPr lang="de-DE" baseline="0" dirty="0" smtClean="0"/>
                        <a:t> % 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n. s.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Lebt mit (Ehe-)</a:t>
                      </a:r>
                      <a:r>
                        <a:rPr lang="de-DE" dirty="0" err="1" smtClean="0"/>
                        <a:t>partnerIn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53 % 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28 %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i="1" dirty="0" smtClean="0"/>
                        <a:t>p</a:t>
                      </a:r>
                      <a:r>
                        <a:rPr lang="de-DE" dirty="0" smtClean="0"/>
                        <a:t> ≤ 0.05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Lebt im Heim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5 %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28 %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n. s.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Hat eigene Kinder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45 % 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26 %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1" dirty="0" smtClean="0"/>
                        <a:t>p</a:t>
                      </a:r>
                      <a:r>
                        <a:rPr lang="de-DE" dirty="0" smtClean="0"/>
                        <a:t> ≤ 0.05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/>
                        <a:t>Reguläres</a:t>
                      </a:r>
                      <a:r>
                        <a:rPr lang="de-DE" baseline="0" dirty="0" smtClean="0"/>
                        <a:t> Beschäftigungsverhältnis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26 %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31 %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n.</a:t>
                      </a:r>
                      <a:r>
                        <a:rPr lang="de-DE" baseline="0" dirty="0" smtClean="0"/>
                        <a:t> s. 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642910" y="5039037"/>
            <a:ext cx="7858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Vergleich der Lebenssituation erkrankter Frauen und Männer 15.5 Jahre nach der Erstaufnahme. </a:t>
            </a:r>
            <a:r>
              <a:rPr lang="de-DE" sz="1200" dirty="0" smtClean="0"/>
              <a:t>	            [Quelle: Häfner et al. (2003)] </a:t>
            </a:r>
            <a:endParaRPr lang="de-DE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571472" y="1357298"/>
            <a:ext cx="8072494" cy="3416320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 Östrogen </a:t>
            </a:r>
            <a:r>
              <a:rPr lang="de-DE" dirty="0" smtClean="0"/>
              <a:t>führt </a:t>
            </a:r>
            <a:r>
              <a:rPr lang="de-DE" dirty="0" smtClean="0"/>
              <a:t>zu einem Aufschub des Erkrankungsrisikos &amp; einer Milderung der Symptomatik.</a:t>
            </a:r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Prämorbides</a:t>
            </a:r>
            <a:r>
              <a:rPr lang="de-DE" dirty="0" smtClean="0"/>
              <a:t> Defizit an </a:t>
            </a:r>
            <a:r>
              <a:rPr lang="de-DE" dirty="0" smtClean="0"/>
              <a:t>Östrogen scheint </a:t>
            </a:r>
            <a:r>
              <a:rPr lang="de-DE" dirty="0" smtClean="0"/>
              <a:t>nicht genügend Schutz bezüglich </a:t>
            </a:r>
            <a:r>
              <a:rPr lang="de-DE" dirty="0" err="1" smtClean="0"/>
              <a:t>dopaminerger</a:t>
            </a:r>
            <a:r>
              <a:rPr lang="de-DE" dirty="0" smtClean="0"/>
              <a:t> </a:t>
            </a:r>
            <a:r>
              <a:rPr lang="de-DE" dirty="0" err="1" smtClean="0"/>
              <a:t>Dysbalance</a:t>
            </a:r>
            <a:r>
              <a:rPr lang="de-DE" dirty="0" smtClean="0"/>
              <a:t>/Überfunktion zu bieten und damit das Risiko einer Schizophrenie zu erhöhen.</a:t>
            </a:r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Östrogensubstitution</a:t>
            </a:r>
            <a:r>
              <a:rPr lang="de-DE" dirty="0" smtClean="0"/>
              <a:t> als Co-Medikation bei akuten Schüben zeigt günstige </a:t>
            </a:r>
            <a:r>
              <a:rPr lang="de-DE" dirty="0" err="1" smtClean="0"/>
              <a:t>Outcomes</a:t>
            </a:r>
            <a:r>
              <a:rPr lang="de-DE" dirty="0" smtClean="0"/>
              <a:t> bei beiden Geschlechtern. </a:t>
            </a:r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>
              <a:buFont typeface="Wingdings"/>
              <a:buChar char="à"/>
            </a:pPr>
            <a:r>
              <a:rPr lang="de-DE" dirty="0" smtClean="0">
                <a:solidFill>
                  <a:schemeClr val="accent3">
                    <a:lumMod val="75000"/>
                  </a:schemeClr>
                </a:solidFill>
              </a:rPr>
              <a:t>ABER: </a:t>
            </a:r>
            <a:r>
              <a:rPr lang="de-DE" dirty="0" smtClean="0"/>
              <a:t>Hormonelle Nebenwirkungen (v. a. Männer) &amp; deutlich erhöhtes Risiko für Herzerkrankungen, Brustkrebs &amp; Thrombose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85720" y="285728"/>
            <a:ext cx="5500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 smtClean="0">
                <a:solidFill>
                  <a:schemeClr val="accent1"/>
                </a:solidFill>
              </a:rPr>
              <a:t>Schutzfaktor Östrogen			</a:t>
            </a:r>
            <a:endParaRPr lang="de-DE" sz="2000" b="1" u="sng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14282" y="285728"/>
            <a:ext cx="4500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u="sng" dirty="0" smtClean="0">
                <a:solidFill>
                  <a:schemeClr val="accent1"/>
                </a:solidFill>
              </a:rPr>
              <a:t>Literatur			</a:t>
            </a:r>
            <a:endParaRPr lang="de-DE" sz="2000" b="1" u="sng" dirty="0">
              <a:solidFill>
                <a:schemeClr val="accent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14282" y="955492"/>
            <a:ext cx="892971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smtClean="0"/>
              <a:t>Bergemann </a:t>
            </a:r>
            <a:r>
              <a:rPr lang="de-DE" sz="1050" smtClean="0"/>
              <a:t>N, Mundt C, Parzer P, Jannakos I, Nagl I, Salbach B et al. Plasma concentrations of estradiol in women suffering from </a:t>
            </a:r>
            <a:r>
              <a:rPr lang="de-DE" sz="1050" smtClean="0"/>
              <a:t>schizophrenia </a:t>
            </a:r>
            <a:r>
              <a:rPr lang="de-DE" sz="1050" smtClean="0"/>
              <a:t>	treated </a:t>
            </a:r>
            <a:r>
              <a:rPr lang="de-DE" sz="1050" smtClean="0"/>
              <a:t>with </a:t>
            </a:r>
            <a:r>
              <a:rPr lang="de-DE" sz="1050" smtClean="0"/>
              <a:t>conventional </a:t>
            </a:r>
            <a:r>
              <a:rPr lang="de-DE" sz="1050" smtClean="0"/>
              <a:t>versus atypical antipsychotics. Schizophrenia research 2005; 73(2-3):357–66.</a:t>
            </a:r>
          </a:p>
          <a:p>
            <a:r>
              <a:rPr lang="de-DE" sz="1050" smtClean="0"/>
              <a:t>Gaebel </a:t>
            </a:r>
            <a:r>
              <a:rPr lang="de-DE" sz="1050" smtClean="0"/>
              <a:t>W, Wölwer W. Gesundheitsberichterstattung des Bundes: Robert-Koch-Institut; 2010 Jul 27.</a:t>
            </a:r>
          </a:p>
          <a:p>
            <a:r>
              <a:rPr lang="de-DE" sz="1050" smtClean="0"/>
              <a:t>Grimes, David A. MD, Lobo, Rogerio A. MD. Perspectives on the Women's Health Initiative Trial of Hormone Replacement Therapy. Obstetrics &amp; 	Gynecology 2002; 100(6):1344–53.</a:t>
            </a:r>
          </a:p>
          <a:p>
            <a:r>
              <a:rPr lang="de-DE" sz="1050" smtClean="0"/>
              <a:t>Häfner H. Die Rolle von Geschlecht und Gehirn bei Schizophrenie. In: Lautenbacher S, Güntürkün O, Hausmann M, editor. Geschlecht und Gehirn: </a:t>
            </a:r>
          </a:p>
          <a:p>
            <a:r>
              <a:rPr lang="de-DE" sz="1050" smtClean="0"/>
              <a:t>	Neurowissenschaft des kleinen Unterschieds zwischen Mann und Frau. Heidelberg: Springer Medizin; 2007. p. 297–330.</a:t>
            </a:r>
          </a:p>
          <a:p>
            <a:r>
              <a:rPr lang="de-DE" sz="1050" smtClean="0"/>
              <a:t>Häfner H, Ehrenreich H, Gattaz WF, Louza MR, Riecher-Rossler A, Kulkarni J. Oestrogen-A Protective Factor in Schizophrenia? Current </a:t>
            </a:r>
            <a:r>
              <a:rPr lang="de-DE" sz="1050" smtClean="0"/>
              <a:t>Psychiatry </a:t>
            </a:r>
            <a:r>
              <a:rPr lang="de-DE" sz="1050" smtClean="0"/>
              <a:t>	Reviews 2006</a:t>
            </a:r>
            <a:r>
              <a:rPr lang="de-DE" sz="1050" smtClean="0"/>
              <a:t>; 2(3):339–52.</a:t>
            </a:r>
          </a:p>
          <a:p>
            <a:r>
              <a:rPr lang="de-DE" sz="1050" smtClean="0"/>
              <a:t>Häfner H, Löffler W, Riecher-Rössler A, Häfner-Ranabauer W. Schizophrenie und Wahn im höheren und hohen Lebensalter. Der Nervenarzt 2001; 	72(5):347–57.</a:t>
            </a:r>
          </a:p>
          <a:p>
            <a:r>
              <a:rPr lang="de-DE" sz="1050" smtClean="0"/>
              <a:t>Häfner H, Maurer K, Löffler W, der Heiden W an, Munk-Jørgensen P, Hambrecht M et al. The ABC schizophrenia study: A preliminary overview of 	the results. Social Psychiatry and Psychiatric Epidemiology 1998; 33(8):380–6.</a:t>
            </a:r>
          </a:p>
          <a:p>
            <a:r>
              <a:rPr lang="de-DE" sz="1050" smtClean="0"/>
              <a:t>Häfner H. The epidemiology of onset and early course of schizophrenia. New research in psychiatry. Hogrefe &amp; Huber Publishers, Seattle Toronto 	1996:33–60.</a:t>
            </a:r>
          </a:p>
          <a:p>
            <a:r>
              <a:rPr lang="de-DE" sz="1050" smtClean="0"/>
              <a:t>Häfner H., Riecher A., Maurer K., Fätkenheuer B., Löffler W., an der Heiden W., Munk-Jorgensen P., Strömgren E. Geschlechtsunterschiede bei 	schizophrenen 	Erkrankungen. Fortschr. Neurol. Psychiat. 1991; 59:343–60.</a:t>
            </a:r>
          </a:p>
          <a:p>
            <a:r>
              <a:rPr lang="de-DE" sz="1050" smtClean="0"/>
              <a:t>Kulkarni J, Riedel A, de Castella, A R, Fitzgerald PB, Rolfe TJ, Taffe J et al. A clinical trial of adjunctive oestrogen treatment in women with 	schizophrenia. 	Archives of women's mental health 2002; 5(3):99–104.</a:t>
            </a:r>
          </a:p>
          <a:p>
            <a:r>
              <a:rPr lang="de-DE" sz="1050" smtClean="0"/>
              <a:t>Ochoa S, Usall J, Cobo J, Labad X, Kulkarni J. Gender differences in schizophrenia and first-episode psychosis: a comprehensive literature review. 	Schizophrenia research and treatment 2012; 2012:916198.</a:t>
            </a:r>
          </a:p>
          <a:p>
            <a:r>
              <a:rPr lang="de-DE" sz="1050" smtClean="0"/>
              <a:t>Sartorius N, Jablensky A, Korten A, Ernberg G, Anker M, Cooper JE et al. Early manifestations and first-contact incidence of schizophrenia in 	different cultures: A preliminary report on the initial evaluation phase of the WHO Collaborative Study on Determinants of Outcome of 	Severe Mental Disorders. Psychol. Med. 1986; 16(04):909.</a:t>
            </a:r>
          </a:p>
          <a:p>
            <a:r>
              <a:rPr lang="de-DE" sz="1050" smtClean="0"/>
              <a:t>Tandon R, Keshavan MS, Nasrallah HA. Schizophrenia, "just the facts" what we know in 2008. 2. Epidemiology and etiology. Schizophrenia 	research 2008; 102(1-3):1–18.</a:t>
            </a:r>
          </a:p>
          <a:p>
            <a:r>
              <a:rPr lang="de-DE" sz="1050" smtClean="0"/>
              <a:t>van Os J, Howard R, Takei N, Murray R. Increasing age is a risk factor for psychosis in the elderly. Soc Psychiatry Psychiatr Epidemiol 1995; 	30(4):161–4.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14546" y="1700213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de-DE" altLang="de-DE" sz="2400" b="1" dirty="0">
                <a:solidFill>
                  <a:srgbClr val="4D4D4D"/>
                </a:solidFill>
              </a:rPr>
              <a:t/>
            </a:r>
            <a:br>
              <a:rPr lang="de-DE" altLang="de-DE" sz="2400" b="1" dirty="0">
                <a:solidFill>
                  <a:srgbClr val="4D4D4D"/>
                </a:solidFill>
              </a:rPr>
            </a:br>
            <a:r>
              <a:rPr lang="de-DE" altLang="de-DE" sz="4000" b="1" dirty="0">
                <a:solidFill>
                  <a:schemeClr val="tx2"/>
                </a:solidFill>
              </a:rPr>
              <a:t>Dank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85786" y="2781300"/>
            <a:ext cx="8015287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40000"/>
              </a:spcBef>
            </a:pPr>
            <a:r>
              <a:rPr lang="de-DE" altLang="de-DE" b="1" dirty="0"/>
              <a:t>Dieses Vorhaben wird aus Mitteln des Bundesministeriums für Bildung </a:t>
            </a:r>
            <a:br>
              <a:rPr lang="de-DE" altLang="de-DE" b="1" dirty="0"/>
            </a:br>
            <a:r>
              <a:rPr lang="de-DE" altLang="de-DE" b="1" dirty="0"/>
              <a:t>und Forschung unter dem Förderkennzeichen 01 FP 1506 gefördert.</a:t>
            </a:r>
          </a:p>
          <a:p>
            <a:pPr eaLnBrk="1" hangingPunct="1"/>
            <a:r>
              <a:rPr lang="de-DE" altLang="de-DE" b="1" dirty="0"/>
              <a:t>Die Verantwortung für den Inhalt dieser Veröffentlichung liegt bei den</a:t>
            </a:r>
          </a:p>
          <a:p>
            <a:pPr eaLnBrk="1" hangingPunct="1"/>
            <a:r>
              <a:rPr lang="de-DE" altLang="de-DE" b="1" dirty="0"/>
              <a:t>Autor/-innen.</a:t>
            </a:r>
            <a:endParaRPr lang="de-DE" alt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474</Words>
  <Application>Microsoft Office PowerPoint</Application>
  <PresentationFormat>Bildschirmpräsentation (4:3)</PresentationFormat>
  <Paragraphs>126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Office-Design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</vt:vector>
  </TitlesOfParts>
  <Company>weskom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Reiner Kombuechen</dc:creator>
  <cp:lastModifiedBy>Julia Schreitmüller</cp:lastModifiedBy>
  <cp:revision>114</cp:revision>
  <dcterms:created xsi:type="dcterms:W3CDTF">2011-07-11T11:26:13Z</dcterms:created>
  <dcterms:modified xsi:type="dcterms:W3CDTF">2016-10-31T12:00:19Z</dcterms:modified>
</cp:coreProperties>
</file>